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10"/>
  </p:notesMasterIdLst>
  <p:sldIdLst>
    <p:sldId id="256" r:id="rId2"/>
    <p:sldId id="258" r:id="rId3"/>
    <p:sldId id="257" r:id="rId4"/>
    <p:sldId id="259" r:id="rId5"/>
    <p:sldId id="260" r:id="rId6"/>
    <p:sldId id="261" r:id="rId7"/>
    <p:sldId id="262" r:id="rId8"/>
    <p:sldId id="263" r:id="rId9"/>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94660"/>
  </p:normalViewPr>
  <p:slideViewPr>
    <p:cSldViewPr snapToGrid="0">
      <p:cViewPr varScale="1">
        <p:scale>
          <a:sx n="151" d="100"/>
          <a:sy n="151" d="100"/>
        </p:scale>
        <p:origin x="702" y="150"/>
      </p:cViewPr>
      <p:guideLst/>
    </p:cSldViewPr>
  </p:slideViewPr>
  <p:notesTextViewPr>
    <p:cViewPr>
      <p:scale>
        <a:sx n="1" d="1"/>
        <a:sy n="1" d="1"/>
      </p:scale>
      <p:origin x="0" y="0"/>
    </p:cViewPr>
  </p:notesTextViewPr>
  <p:notesViewPr>
    <p:cSldViewPr snapToGrid="0">
      <p:cViewPr varScale="1">
        <p:scale>
          <a:sx n="112" d="100"/>
          <a:sy n="112" d="100"/>
        </p:scale>
        <p:origin x="522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54A31873-5B9B-4045-8CEE-336F5EC19C48}" type="datetimeFigureOut">
              <a:rPr lang="en-GB" smtClean="0"/>
              <a:t>19/09/2024</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5F7B5B7C-A6C2-4F11-A74B-252DAC071F44}" type="slidenum">
              <a:rPr lang="en-GB" smtClean="0"/>
              <a:t>‹#›</a:t>
            </a:fld>
            <a:endParaRPr lang="en-GB"/>
          </a:p>
        </p:txBody>
      </p:sp>
    </p:spTree>
    <p:extLst>
      <p:ext uri="{BB962C8B-B14F-4D97-AF65-F5344CB8AC3E}">
        <p14:creationId xmlns:p14="http://schemas.microsoft.com/office/powerpoint/2010/main" val="51611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a:p>
            <a:endParaRPr lang="en-GB" sz="1400" dirty="0"/>
          </a:p>
          <a:p>
            <a:pPr algn="ctr"/>
            <a:r>
              <a:rPr lang="en-GB" sz="1600" dirty="0"/>
              <a:t>Presentation to  the 80</a:t>
            </a:r>
            <a:r>
              <a:rPr lang="en-GB" sz="1600" baseline="30000" dirty="0"/>
              <a:t>th</a:t>
            </a:r>
            <a:r>
              <a:rPr lang="en-GB" sz="1600" dirty="0"/>
              <a:t> Anniversary event on 27 June 2024</a:t>
            </a:r>
          </a:p>
        </p:txBody>
      </p:sp>
      <p:sp>
        <p:nvSpPr>
          <p:cNvPr id="4" name="Slide Number Placeholder 3"/>
          <p:cNvSpPr>
            <a:spLocks noGrp="1"/>
          </p:cNvSpPr>
          <p:nvPr>
            <p:ph type="sldNum" sz="quarter" idx="5"/>
          </p:nvPr>
        </p:nvSpPr>
        <p:spPr/>
        <p:txBody>
          <a:bodyPr/>
          <a:lstStyle/>
          <a:p>
            <a:fld id="{5F7B5B7C-A6C2-4F11-A74B-252DAC071F44}" type="slidenum">
              <a:rPr lang="en-GB" smtClean="0"/>
              <a:t>1</a:t>
            </a:fld>
            <a:endParaRPr lang="en-GB"/>
          </a:p>
        </p:txBody>
      </p:sp>
    </p:spTree>
    <p:extLst>
      <p:ext uri="{BB962C8B-B14F-4D97-AF65-F5344CB8AC3E}">
        <p14:creationId xmlns:p14="http://schemas.microsoft.com/office/powerpoint/2010/main" val="142218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0979" y="4600616"/>
            <a:ext cx="5431221" cy="4454834"/>
          </a:xfrm>
        </p:spPr>
        <p:txBody>
          <a:bodyPr/>
          <a:lstStyle/>
          <a:p>
            <a:r>
              <a:rPr lang="en-GB" sz="1800" b="1" kern="0" dirty="0">
                <a:latin typeface="Aptos" panose="020B0004020202020204" pitchFamily="34" charset="0"/>
                <a:ea typeface="Aptos" panose="020B0004020202020204" pitchFamily="34" charset="0"/>
                <a:cs typeface="Times New Roman" panose="02020603050405020304" pitchFamily="18" charset="0"/>
              </a:rPr>
              <a:t>Abingdon</a:t>
            </a:r>
            <a:r>
              <a:rPr lang="en-GB" sz="1800" b="1" kern="0" dirty="0">
                <a:effectLst/>
                <a:latin typeface="Aptos" panose="020B0004020202020204" pitchFamily="34" charset="0"/>
                <a:ea typeface="Aptos" panose="020B0004020202020204" pitchFamily="34" charset="0"/>
                <a:cs typeface="Times New Roman" panose="02020603050405020304" pitchFamily="18" charset="0"/>
              </a:rPr>
              <a:t> in early 1944</a:t>
            </a:r>
            <a:endParaRPr lang="en-GB" sz="1800" b="1" kern="0" dirty="0">
              <a:latin typeface="Aptos" panose="020B0004020202020204" pitchFamily="34" charset="0"/>
              <a:ea typeface="Aptos" panose="020B0004020202020204" pitchFamily="34" charset="0"/>
              <a:cs typeface="Times New Roman" panose="02020603050405020304" pitchFamily="18" charset="0"/>
            </a:endParaRPr>
          </a:p>
          <a:p>
            <a:endParaRPr lang="en-GB" sz="1800" kern="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latin typeface="Aptos" panose="020B0004020202020204" pitchFamily="34" charset="0"/>
                <a:ea typeface="Aptos" panose="020B0004020202020204" pitchFamily="34" charset="0"/>
                <a:cs typeface="Times New Roman" panose="02020603050405020304" pitchFamily="18" charset="0"/>
              </a:rPr>
              <a:t>As in</a:t>
            </a:r>
            <a:r>
              <a:rPr lang="en-GB" sz="1800" kern="0" dirty="0">
                <a:effectLst/>
                <a:latin typeface="Aptos" panose="020B0004020202020204" pitchFamily="34" charset="0"/>
                <a:ea typeface="Aptos" panose="020B0004020202020204" pitchFamily="34" charset="0"/>
                <a:cs typeface="Times New Roman" panose="02020603050405020304" pitchFamily="18" charset="0"/>
              </a:rPr>
              <a:t> many other towns, </a:t>
            </a:r>
            <a:r>
              <a:rPr lang="en-GB" sz="1800" kern="0" dirty="0">
                <a:latin typeface="Aptos" panose="020B0004020202020204" pitchFamily="34" charset="0"/>
                <a:ea typeface="Aptos" panose="020B0004020202020204" pitchFamily="34" charset="0"/>
                <a:cs typeface="Times New Roman" panose="02020603050405020304" pitchFamily="18" charset="0"/>
              </a:rPr>
              <a:t>Abingdon’s</a:t>
            </a:r>
            <a:r>
              <a:rPr lang="en-GB" sz="1800" kern="0" dirty="0">
                <a:effectLst/>
                <a:latin typeface="Aptos" panose="020B0004020202020204" pitchFamily="34" charset="0"/>
                <a:ea typeface="Aptos" panose="020B0004020202020204" pitchFamily="34" charset="0"/>
                <a:cs typeface="Times New Roman" panose="02020603050405020304" pitchFamily="18" charset="0"/>
              </a:rPr>
              <a:t> historic buildings were suffering from neglect due to the wars and economic depression.</a:t>
            </a:r>
          </a:p>
          <a:p>
            <a:endParaRPr lang="en-GB" sz="1800" kern="0" dirty="0">
              <a:latin typeface="Aptos" panose="020B0004020202020204" pitchFamily="34" charset="0"/>
              <a:ea typeface="Aptos" panose="020B0004020202020204" pitchFamily="34" charset="0"/>
              <a:cs typeface="Times New Roman" panose="02020603050405020304" pitchFamily="18" charset="0"/>
            </a:endParaRPr>
          </a:p>
          <a:p>
            <a:r>
              <a:rPr lang="en-GB" sz="1800" kern="0" dirty="0">
                <a:latin typeface="Aptos" panose="020B0004020202020204" pitchFamily="34" charset="0"/>
                <a:ea typeface="Aptos" panose="020B0004020202020204" pitchFamily="34" charset="0"/>
                <a:cs typeface="Times New Roman" panose="02020603050405020304" pitchFamily="18" charset="0"/>
              </a:rPr>
              <a:t>But despite the war,</a:t>
            </a:r>
            <a:r>
              <a:rPr lang="en-GB" sz="1800" kern="0" dirty="0">
                <a:effectLst/>
                <a:latin typeface="Aptos" panose="020B0004020202020204" pitchFamily="34" charset="0"/>
                <a:ea typeface="Aptos" panose="020B0004020202020204" pitchFamily="34" charset="0"/>
                <a:cs typeface="Times New Roman" panose="02020603050405020304" pitchFamily="18" charset="0"/>
              </a:rPr>
              <a:t> plans were in hand for large-scale demolition and clearances</a:t>
            </a:r>
          </a:p>
          <a:p>
            <a:endParaRPr lang="en-GB" sz="1800" kern="0" dirty="0">
              <a:latin typeface="Aptos" panose="020B0004020202020204" pitchFamily="34" charset="0"/>
              <a:ea typeface="Aptos" panose="020B0004020202020204" pitchFamily="34" charset="0"/>
              <a:cs typeface="Times New Roman" panose="02020603050405020304" pitchFamily="18" charset="0"/>
            </a:endParaRPr>
          </a:p>
          <a:p>
            <a:r>
              <a:rPr lang="en-GB" sz="1800" kern="0" dirty="0">
                <a:latin typeface="Aptos" panose="020B0004020202020204" pitchFamily="34" charset="0"/>
                <a:ea typeface="Aptos" panose="020B0004020202020204" pitchFamily="34" charset="0"/>
                <a:cs typeface="Times New Roman" panose="02020603050405020304" pitchFamily="18" charset="0"/>
              </a:rPr>
              <a:t>M</a:t>
            </a:r>
            <a:r>
              <a:rPr lang="en-GB" sz="1800" kern="0" dirty="0">
                <a:effectLst/>
                <a:latin typeface="Aptos" panose="020B0004020202020204" pitchFamily="34" charset="0"/>
                <a:ea typeface="Aptos" panose="020B0004020202020204" pitchFamily="34" charset="0"/>
                <a:cs typeface="Times New Roman" panose="02020603050405020304" pitchFamily="18" charset="0"/>
              </a:rPr>
              <a:t>any people were concerned that historically significant buildings would be lost – and inappropriate buildings put in their place. </a:t>
            </a:r>
            <a:endParaRPr lang="en-GB" dirty="0"/>
          </a:p>
        </p:txBody>
      </p:sp>
      <p:sp>
        <p:nvSpPr>
          <p:cNvPr id="4" name="Slide Number Placeholder 3"/>
          <p:cNvSpPr>
            <a:spLocks noGrp="1"/>
          </p:cNvSpPr>
          <p:nvPr>
            <p:ph type="sldNum" sz="quarter" idx="5"/>
          </p:nvPr>
        </p:nvSpPr>
        <p:spPr/>
        <p:txBody>
          <a:bodyPr/>
          <a:lstStyle/>
          <a:p>
            <a:fld id="{5F7B5B7C-A6C2-4F11-A74B-252DAC071F44}" type="slidenum">
              <a:rPr lang="en-GB" smtClean="0"/>
              <a:t>2</a:t>
            </a:fld>
            <a:endParaRPr lang="en-GB"/>
          </a:p>
        </p:txBody>
      </p:sp>
    </p:spTree>
    <p:extLst>
      <p:ext uri="{BB962C8B-B14F-4D97-AF65-F5344CB8AC3E}">
        <p14:creationId xmlns:p14="http://schemas.microsoft.com/office/powerpoint/2010/main" val="63408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935038"/>
            <a:ext cx="5965825" cy="3355975"/>
          </a:xfrm>
        </p:spPr>
      </p:sp>
      <p:sp>
        <p:nvSpPr>
          <p:cNvPr id="3" name="Notes Placeholder 2"/>
          <p:cNvSpPr>
            <a:spLocks noGrp="1"/>
          </p:cNvSpPr>
          <p:nvPr>
            <p:ph type="body" idx="1"/>
          </p:nvPr>
        </p:nvSpPr>
        <p:spPr>
          <a:xfrm>
            <a:off x="685800" y="4424822"/>
            <a:ext cx="5486400" cy="4279044"/>
          </a:xfrm>
        </p:spPr>
        <p:txBody>
          <a:bodyPr/>
          <a:lstStyle/>
          <a:p>
            <a:r>
              <a:rPr lang="en-GB" sz="1400" kern="0" dirty="0">
                <a:latin typeface="Aptos" panose="020B0004020202020204" pitchFamily="34" charset="0"/>
                <a:ea typeface="Aptos" panose="020B0004020202020204" pitchFamily="34" charset="0"/>
                <a:cs typeface="Times New Roman" panose="02020603050405020304" pitchFamily="18" charset="0"/>
              </a:rPr>
              <a:t>115 people attended an i</a:t>
            </a:r>
            <a:r>
              <a:rPr lang="en-GB" sz="1400" kern="0" dirty="0">
                <a:effectLst/>
                <a:latin typeface="Aptos" panose="020B0004020202020204" pitchFamily="34" charset="0"/>
                <a:ea typeface="Aptos" panose="020B0004020202020204" pitchFamily="34" charset="0"/>
                <a:cs typeface="Times New Roman" panose="02020603050405020304" pitchFamily="18" charset="0"/>
              </a:rPr>
              <a:t>naugural meeting on 4 May 1944</a:t>
            </a:r>
          </a:p>
          <a:p>
            <a:endParaRPr lang="en-GB" sz="1400" kern="0" dirty="0">
              <a:latin typeface="Aptos" panose="020B0004020202020204" pitchFamily="34" charset="0"/>
              <a:cs typeface="Times New Roman" panose="02020603050405020304" pitchFamily="18" charset="0"/>
            </a:endParaRPr>
          </a:p>
          <a:p>
            <a:r>
              <a:rPr lang="en-GB" sz="1400" kern="0" dirty="0">
                <a:latin typeface="Aptos" panose="020B0004020202020204" pitchFamily="34" charset="0"/>
                <a:cs typeface="Times New Roman" panose="02020603050405020304" pitchFamily="18" charset="0"/>
              </a:rPr>
              <a:t>Their primary intention was not to actually buy threatened properties, but, when they became aware of a threat to demolish parts of the medieval Abbey domestic buildings , they decided to purchase and recondition them as an example of what could be done. </a:t>
            </a:r>
          </a:p>
          <a:p>
            <a:endParaRPr lang="en-GB" sz="1400" kern="0" dirty="0">
              <a:latin typeface="Aptos" panose="020B0004020202020204" pitchFamily="34" charset="0"/>
              <a:cs typeface="Times New Roman" panose="02020603050405020304" pitchFamily="18" charset="0"/>
            </a:endParaRPr>
          </a:p>
          <a:p>
            <a:r>
              <a:rPr lang="en-GB" sz="1400" kern="0" dirty="0">
                <a:latin typeface="Aptos" panose="020B0004020202020204" pitchFamily="34" charset="0"/>
                <a:cs typeface="Times New Roman" panose="02020603050405020304" pitchFamily="18" charset="0"/>
              </a:rPr>
              <a:t>That purchase – of what is now the Unicorn Theatre and adjacent cottage - was complete by February 1945 and over the next 2-3 years they bought the remainder of the current site.</a:t>
            </a:r>
          </a:p>
          <a:p>
            <a:endParaRPr lang="en-GB" sz="1400" kern="0" dirty="0">
              <a:latin typeface="Aptos" panose="020B0004020202020204" pitchFamily="34" charset="0"/>
              <a:cs typeface="Times New Roman" panose="02020603050405020304" pitchFamily="18" charset="0"/>
            </a:endParaRPr>
          </a:p>
          <a:p>
            <a:r>
              <a:rPr lang="en-GB" sz="1400" kern="0" dirty="0">
                <a:latin typeface="Aptos" panose="020B0004020202020204" pitchFamily="34" charset="0"/>
                <a:cs typeface="Times New Roman" panose="02020603050405020304" pitchFamily="18" charset="0"/>
              </a:rPr>
              <a:t>And of course funds had to be raised to pay for all of this.</a:t>
            </a:r>
          </a:p>
          <a:p>
            <a:endParaRPr lang="en-GB" sz="1400" kern="0" dirty="0">
              <a:latin typeface="Aptos" panose="020B0004020202020204" pitchFamily="34" charset="0"/>
              <a:cs typeface="Times New Roman" panose="02020603050405020304" pitchFamily="18" charset="0"/>
            </a:endParaRPr>
          </a:p>
          <a:p>
            <a:r>
              <a:rPr lang="en-GB" sz="1400" kern="0" dirty="0">
                <a:latin typeface="Aptos" panose="020B0004020202020204" pitchFamily="34" charset="0"/>
                <a:cs typeface="Times New Roman" panose="02020603050405020304" pitchFamily="18" charset="0"/>
              </a:rPr>
              <a:t>The history of the restoration of the buildings is described in Dick Barnes book and at https://www.abingdonabbeybuildings.co.uk/abbey-buildings/rescue-maintenance/ </a:t>
            </a:r>
          </a:p>
          <a:p>
            <a:endParaRPr lang="en-GB" sz="1400" kern="0" dirty="0">
              <a:latin typeface="Aptos" panose="020B0004020202020204" pitchFamily="34" charset="0"/>
              <a:cs typeface="Times New Roman" panose="02020603050405020304" pitchFamily="18" charset="0"/>
            </a:endParaRPr>
          </a:p>
          <a:p>
            <a:endParaRPr lang="en-GB" sz="1400" dirty="0"/>
          </a:p>
        </p:txBody>
      </p:sp>
      <p:sp>
        <p:nvSpPr>
          <p:cNvPr id="4" name="Slide Number Placeholder 3"/>
          <p:cNvSpPr>
            <a:spLocks noGrp="1"/>
          </p:cNvSpPr>
          <p:nvPr>
            <p:ph type="sldNum" sz="quarter" idx="5"/>
          </p:nvPr>
        </p:nvSpPr>
        <p:spPr/>
        <p:txBody>
          <a:bodyPr/>
          <a:lstStyle/>
          <a:p>
            <a:fld id="{5F7B5B7C-A6C2-4F11-A74B-252DAC071F44}" type="slidenum">
              <a:rPr lang="en-GB" smtClean="0"/>
              <a:t>3</a:t>
            </a:fld>
            <a:endParaRPr lang="en-GB"/>
          </a:p>
        </p:txBody>
      </p:sp>
    </p:spTree>
    <p:extLst>
      <p:ext uri="{BB962C8B-B14F-4D97-AF65-F5344CB8AC3E}">
        <p14:creationId xmlns:p14="http://schemas.microsoft.com/office/powerpoint/2010/main" val="1167214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058863"/>
            <a:ext cx="5373687" cy="3024187"/>
          </a:xfrm>
        </p:spPr>
      </p:sp>
      <p:sp>
        <p:nvSpPr>
          <p:cNvPr id="3" name="Notes Placeholder 2"/>
          <p:cNvSpPr>
            <a:spLocks noGrp="1"/>
          </p:cNvSpPr>
          <p:nvPr>
            <p:ph type="body" idx="1"/>
          </p:nvPr>
        </p:nvSpPr>
        <p:spPr>
          <a:xfrm>
            <a:off x="740980" y="4082528"/>
            <a:ext cx="5431220" cy="4719640"/>
          </a:xfrm>
        </p:spPr>
        <p:txBody>
          <a:bodyPr/>
          <a:lstStyle/>
          <a:p>
            <a:endParaRPr lang="en-GB" dirty="0"/>
          </a:p>
          <a:p>
            <a:endParaRPr lang="en-GB" dirty="0"/>
          </a:p>
          <a:p>
            <a:r>
              <a:rPr lang="en-GB" sz="1400" dirty="0"/>
              <a:t>Less well-known are the other projects which the Friends have been involved with over the years – some of them sadly less successful than others.  They include:</a:t>
            </a:r>
          </a:p>
          <a:p>
            <a:endParaRPr lang="en-GB" sz="1400" dirty="0"/>
          </a:p>
          <a:p>
            <a:pPr marL="171450" indent="-171450">
              <a:buFont typeface="Arial" panose="020B0604020202020204" pitchFamily="34" charset="0"/>
              <a:buChar char="•"/>
            </a:pPr>
            <a:r>
              <a:rPr lang="en-GB" sz="1400" b="1" dirty="0" err="1"/>
              <a:t>Fitzharris</a:t>
            </a:r>
            <a:r>
              <a:rPr lang="en-GB" sz="1400" b="1" dirty="0"/>
              <a:t> Manor House</a:t>
            </a:r>
            <a:r>
              <a:rPr lang="en-GB" sz="1400" dirty="0"/>
              <a:t> – Friends lobbied from 1948 – 1953 for it to be saved, but to no avail. They did however manage to save many internal features, panelling, fireplaces etc although sadly these were all eventually sold off.</a:t>
            </a:r>
          </a:p>
          <a:p>
            <a:pPr marL="171450" indent="-171450">
              <a:buFont typeface="Arial" panose="020B0604020202020204" pitchFamily="34" charset="0"/>
              <a:buChar char="•"/>
            </a:pPr>
            <a:r>
              <a:rPr lang="en-GB" sz="1400" dirty="0"/>
              <a:t>The 18</a:t>
            </a:r>
            <a:r>
              <a:rPr lang="en-GB" sz="1400" baseline="30000" dirty="0"/>
              <a:t>th</a:t>
            </a:r>
            <a:r>
              <a:rPr lang="en-GB" sz="1400" dirty="0"/>
              <a:t> century </a:t>
            </a:r>
            <a:r>
              <a:rPr lang="en-GB" sz="1400" b="1" dirty="0"/>
              <a:t>Carswell Fountain </a:t>
            </a:r>
            <a:r>
              <a:rPr lang="en-GB" sz="1400" dirty="0"/>
              <a:t>– moved in 1948 from perilous position in </a:t>
            </a:r>
            <a:r>
              <a:rPr lang="en-GB" sz="1400" dirty="0" err="1"/>
              <a:t>Ock</a:t>
            </a:r>
            <a:r>
              <a:rPr lang="en-GB" sz="1400" dirty="0"/>
              <a:t> St </a:t>
            </a:r>
          </a:p>
          <a:p>
            <a:pPr marL="171450" indent="-171450">
              <a:buFont typeface="Arial" panose="020B0604020202020204" pitchFamily="34" charset="0"/>
              <a:buChar char="•"/>
            </a:pPr>
            <a:r>
              <a:rPr lang="en-GB" sz="1400" b="1" dirty="0"/>
              <a:t>The Memorial to St Edmund </a:t>
            </a:r>
            <a:r>
              <a:rPr lang="en-GB" sz="1400" dirty="0"/>
              <a:t>at St Nicolas  Church: the Friends spearheaded and fundraised for it in the1960s</a:t>
            </a:r>
          </a:p>
          <a:p>
            <a:pPr marL="171450" indent="-171450">
              <a:buFont typeface="Arial" panose="020B0604020202020204" pitchFamily="34" charset="0"/>
              <a:buChar char="•"/>
            </a:pPr>
            <a:r>
              <a:rPr lang="en-GB" sz="1400" b="1" dirty="0"/>
              <a:t>The </a:t>
            </a:r>
            <a:r>
              <a:rPr lang="en-GB" sz="1400" b="1" dirty="0" err="1"/>
              <a:t>Roysse</a:t>
            </a:r>
            <a:r>
              <a:rPr lang="en-GB" sz="1400" b="1" dirty="0"/>
              <a:t> Archway </a:t>
            </a:r>
            <a:r>
              <a:rPr lang="en-GB" sz="1400" dirty="0"/>
              <a:t>– the Friends successfully opposed Borough Council plans to move it in the early 1950s</a:t>
            </a:r>
          </a:p>
          <a:p>
            <a:pPr marL="171450" indent="-171450">
              <a:buFont typeface="Arial" panose="020B0604020202020204" pitchFamily="34" charset="0"/>
              <a:buChar char="•"/>
            </a:pPr>
            <a:r>
              <a:rPr lang="en-GB" sz="1400" b="1" dirty="0"/>
              <a:t>The Town Centre Murals </a:t>
            </a:r>
            <a:r>
              <a:rPr lang="en-GB" sz="1400" dirty="0"/>
              <a:t>– the Friends played a major role in these 1980s/1990s projects</a:t>
            </a:r>
          </a:p>
          <a:p>
            <a:pPr marL="171450" indent="-171450">
              <a:buFont typeface="Arial" panose="020B0604020202020204" pitchFamily="34" charset="0"/>
              <a:buChar char="•"/>
            </a:pPr>
            <a:r>
              <a:rPr lang="en-GB" sz="1400" b="1" dirty="0"/>
              <a:t>35 </a:t>
            </a:r>
            <a:r>
              <a:rPr lang="en-GB" sz="1400" b="1" dirty="0" err="1"/>
              <a:t>Ock</a:t>
            </a:r>
            <a:r>
              <a:rPr lang="en-GB" sz="1400" b="1" dirty="0"/>
              <a:t> St </a:t>
            </a:r>
            <a:r>
              <a:rPr lang="en-GB" sz="1400" dirty="0"/>
              <a:t>the</a:t>
            </a:r>
            <a:r>
              <a:rPr lang="en-GB" sz="1400" b="1" dirty="0"/>
              <a:t> </a:t>
            </a:r>
            <a:r>
              <a:rPr lang="en-GB" sz="1400" dirty="0"/>
              <a:t>Friends successfully fought plans to demolish it in the 1980s</a:t>
            </a:r>
          </a:p>
          <a:p>
            <a:pPr marL="171450" indent="-171450">
              <a:buFont typeface="Arial" panose="020B0604020202020204" pitchFamily="34" charset="0"/>
              <a:buChar char="•"/>
            </a:pPr>
            <a:r>
              <a:rPr lang="en-GB" sz="1400" dirty="0"/>
              <a:t>And most recently – the </a:t>
            </a:r>
            <a:r>
              <a:rPr lang="en-GB" sz="1400" b="1" dirty="0"/>
              <a:t>1831 staircase in the Guildhall, </a:t>
            </a:r>
            <a:r>
              <a:rPr lang="en-GB" sz="1400" dirty="0"/>
              <a:t>saved from destruction in 2018</a:t>
            </a:r>
          </a:p>
        </p:txBody>
      </p:sp>
      <p:sp>
        <p:nvSpPr>
          <p:cNvPr id="4" name="Slide Number Placeholder 3"/>
          <p:cNvSpPr>
            <a:spLocks noGrp="1"/>
          </p:cNvSpPr>
          <p:nvPr>
            <p:ph type="sldNum" sz="quarter" idx="5"/>
          </p:nvPr>
        </p:nvSpPr>
        <p:spPr/>
        <p:txBody>
          <a:bodyPr/>
          <a:lstStyle/>
          <a:p>
            <a:fld id="{5F7B5B7C-A6C2-4F11-A74B-252DAC071F44}" type="slidenum">
              <a:rPr lang="en-GB" smtClean="0"/>
              <a:t>4</a:t>
            </a:fld>
            <a:endParaRPr lang="en-GB" dirty="0"/>
          </a:p>
        </p:txBody>
      </p:sp>
    </p:spTree>
    <p:extLst>
      <p:ext uri="{BB962C8B-B14F-4D97-AF65-F5344CB8AC3E}">
        <p14:creationId xmlns:p14="http://schemas.microsoft.com/office/powerpoint/2010/main" val="330164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71525"/>
            <a:ext cx="5969000" cy="3357563"/>
          </a:xfrm>
        </p:spPr>
      </p:sp>
      <p:sp>
        <p:nvSpPr>
          <p:cNvPr id="3" name="Notes Placeholder 2"/>
          <p:cNvSpPr>
            <a:spLocks noGrp="1"/>
          </p:cNvSpPr>
          <p:nvPr>
            <p:ph type="body" idx="1"/>
          </p:nvPr>
        </p:nvSpPr>
        <p:spPr>
          <a:xfrm>
            <a:off x="685800" y="4279043"/>
            <a:ext cx="5486400" cy="5169141"/>
          </a:xfrm>
        </p:spPr>
        <p:txBody>
          <a:bodyPr/>
          <a:lstStyle/>
          <a:p>
            <a:r>
              <a:rPr lang="en-GB" sz="1400" dirty="0"/>
              <a:t>In 2019 the charity divided into two separate organisations, one to focus on the Abbey Buildings and one for protecting other parts of the town’s heritage and promoting interest in the town. The rest of this presentation is about the latter.</a:t>
            </a:r>
          </a:p>
          <a:p>
            <a:endParaRPr lang="en-GB" sz="1400" dirty="0"/>
          </a:p>
          <a:p>
            <a:r>
              <a:rPr lang="en-GB" sz="1400" b="1" dirty="0"/>
              <a:t>Old Abbey House </a:t>
            </a:r>
            <a:r>
              <a:rPr lang="en-GB" sz="1400" dirty="0"/>
              <a:t>– a </a:t>
            </a:r>
            <a:r>
              <a:rPr lang="en-GB" sz="1400" b="1" dirty="0"/>
              <a:t>partial</a:t>
            </a:r>
            <a:r>
              <a:rPr lang="en-GB" sz="1400" dirty="0"/>
              <a:t> success. Saved from dereliction, but sadly no community access.</a:t>
            </a:r>
          </a:p>
          <a:p>
            <a:endParaRPr lang="en-GB" sz="1400" dirty="0"/>
          </a:p>
          <a:p>
            <a:r>
              <a:rPr lang="en-GB" sz="1400" b="1" dirty="0"/>
              <a:t>The Upper Reaches site </a:t>
            </a:r>
            <a:r>
              <a:rPr lang="en-GB" sz="1400" dirty="0"/>
              <a:t>– a major concern. Nine years since its closure and there is little evident progress towards a new use. We have regular update meetings with the Vale and following lobbying from us they did eventually require the leaseholder to put more secure (but still ugly) hoardings in place and tidy up the site a bit. We continue to monitor it closely and raise concerns over serious dilapidation (such as the crumbling riverside wall shown). </a:t>
            </a:r>
          </a:p>
          <a:p>
            <a:endParaRPr lang="en-GB" sz="1400" dirty="0"/>
          </a:p>
          <a:p>
            <a:r>
              <a:rPr lang="en-GB" sz="1400" b="1" dirty="0"/>
              <a:t>Northcourt cricket ground </a:t>
            </a:r>
            <a:r>
              <a:rPr lang="en-GB" sz="1400" dirty="0"/>
              <a:t>– a definite success. We worked with local residents and other groups to successfully oppose a plan to build 9-10 flats on this green space in a Conservation Area. </a:t>
            </a:r>
          </a:p>
          <a:p>
            <a:endParaRPr lang="en-GB" sz="1400" dirty="0"/>
          </a:p>
          <a:p>
            <a:r>
              <a:rPr lang="en-GB" sz="1400" b="1" dirty="0"/>
              <a:t>North Abingdon Housing developments  - </a:t>
            </a:r>
            <a:r>
              <a:rPr lang="en-GB" sz="1400" dirty="0"/>
              <a:t>we are pressing for the provision of the promised Central Service area and for the CIL monies from the development to be used to best effect. We have a ”seat at the table” for useful meetings with the developers and Councillors.</a:t>
            </a:r>
          </a:p>
        </p:txBody>
      </p:sp>
      <p:sp>
        <p:nvSpPr>
          <p:cNvPr id="4" name="Slide Number Placeholder 3"/>
          <p:cNvSpPr>
            <a:spLocks noGrp="1"/>
          </p:cNvSpPr>
          <p:nvPr>
            <p:ph type="sldNum" sz="quarter" idx="5"/>
          </p:nvPr>
        </p:nvSpPr>
        <p:spPr/>
        <p:txBody>
          <a:bodyPr/>
          <a:lstStyle/>
          <a:p>
            <a:fld id="{5F7B5B7C-A6C2-4F11-A74B-252DAC071F44}" type="slidenum">
              <a:rPr lang="en-GB" smtClean="0"/>
              <a:t>5</a:t>
            </a:fld>
            <a:endParaRPr lang="en-GB" dirty="0"/>
          </a:p>
        </p:txBody>
      </p:sp>
    </p:spTree>
    <p:extLst>
      <p:ext uri="{BB962C8B-B14F-4D97-AF65-F5344CB8AC3E}">
        <p14:creationId xmlns:p14="http://schemas.microsoft.com/office/powerpoint/2010/main" val="355920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7126"/>
            <a:ext cx="5486400" cy="4339782"/>
          </a:xfrm>
        </p:spPr>
        <p:txBody>
          <a:bodyPr/>
          <a:lstStyle/>
          <a:p>
            <a:r>
              <a:rPr lang="en-GB" sz="1400" dirty="0"/>
              <a:t>But its not all about Planning. Bearing in mind that original objective of “arousing in all people a lively and practical interest in the town, we run several other projects which are much more fun!</a:t>
            </a:r>
          </a:p>
          <a:p>
            <a:endParaRPr lang="en-GB" sz="1400" dirty="0"/>
          </a:p>
          <a:p>
            <a:pPr marL="171450" indent="-171450">
              <a:buFont typeface="Arial" panose="020B0604020202020204" pitchFamily="34" charset="0"/>
              <a:buChar char="•"/>
            </a:pPr>
            <a:r>
              <a:rPr lang="en-GB" sz="1400" dirty="0"/>
              <a:t>Heritage Open Days – every September</a:t>
            </a:r>
          </a:p>
          <a:p>
            <a:pPr marL="171450" indent="-171450">
              <a:buFont typeface="Arial" panose="020B0604020202020204" pitchFamily="34" charset="0"/>
              <a:buChar char="•"/>
            </a:pPr>
            <a:r>
              <a:rPr lang="en-GB" sz="1400" dirty="0"/>
              <a:t>Guided walks – May and September</a:t>
            </a:r>
          </a:p>
          <a:p>
            <a:pPr marL="171450" indent="-171450">
              <a:buFont typeface="Arial" panose="020B0604020202020204" pitchFamily="34" charset="0"/>
              <a:buChar char="•"/>
            </a:pPr>
            <a:r>
              <a:rPr lang="en-GB" sz="1400" dirty="0"/>
              <a:t>We have produced a lovely collection of self-guided walks leaflets</a:t>
            </a:r>
          </a:p>
          <a:p>
            <a:pPr marL="171450" indent="-171450">
              <a:buFont typeface="Arial" panose="020B0604020202020204" pitchFamily="34" charset="0"/>
              <a:buChar char="•"/>
            </a:pPr>
            <a:r>
              <a:rPr lang="en-GB" sz="1400" dirty="0"/>
              <a:t>Unit 24 – a Community Space which we make available at little or no cost to other groups for a very wide range of activities and which is proving creating sometimes unexpected  and creative collaborations!</a:t>
            </a:r>
          </a:p>
          <a:p>
            <a:pPr marL="171450" indent="-171450">
              <a:buFont typeface="Arial" panose="020B0604020202020204" pitchFamily="34" charset="0"/>
              <a:buChar char="•"/>
            </a:pPr>
            <a:r>
              <a:rPr lang="en-GB" sz="1400" dirty="0"/>
              <a:t>We are working on a “Picturing Abingdon” digital archive where people will be able to easily access some fascinating visual material about the town’s history</a:t>
            </a:r>
          </a:p>
          <a:p>
            <a:pPr marL="171450" indent="-171450">
              <a:buFont typeface="Arial" panose="020B0604020202020204" pitchFamily="34" charset="0"/>
              <a:buChar char="•"/>
            </a:pPr>
            <a:r>
              <a:rPr lang="en-GB" sz="1400" dirty="0"/>
              <a:t>We have a new project with the OX14 Learning Partnership (all 6 secondary schools) to help them develop a sense of place among their students</a:t>
            </a:r>
          </a:p>
          <a:p>
            <a:pPr marL="171450" indent="-171450">
              <a:buFont typeface="Arial" panose="020B0604020202020204" pitchFamily="34" charset="0"/>
              <a:buChar char="•"/>
            </a:pPr>
            <a:endParaRPr lang="en-GB" sz="1400" dirty="0"/>
          </a:p>
          <a:p>
            <a:r>
              <a:rPr lang="en-GB" sz="1400" dirty="0"/>
              <a:t>Our thanks go to all three Councils who have at various times helped with funding towards these activities.  </a:t>
            </a:r>
          </a:p>
          <a:p>
            <a:endParaRPr lang="en-GB" dirty="0"/>
          </a:p>
        </p:txBody>
      </p:sp>
      <p:sp>
        <p:nvSpPr>
          <p:cNvPr id="4" name="Slide Number Placeholder 3"/>
          <p:cNvSpPr>
            <a:spLocks noGrp="1"/>
          </p:cNvSpPr>
          <p:nvPr>
            <p:ph type="sldNum" sz="quarter" idx="5"/>
          </p:nvPr>
        </p:nvSpPr>
        <p:spPr/>
        <p:txBody>
          <a:bodyPr/>
          <a:lstStyle/>
          <a:p>
            <a:fld id="{5F7B5B7C-A6C2-4F11-A74B-252DAC071F44}" type="slidenum">
              <a:rPr lang="en-GB" smtClean="0"/>
              <a:t>6</a:t>
            </a:fld>
            <a:endParaRPr lang="en-GB"/>
          </a:p>
        </p:txBody>
      </p:sp>
    </p:spTree>
    <p:extLst>
      <p:ext uri="{BB962C8B-B14F-4D97-AF65-F5344CB8AC3E}">
        <p14:creationId xmlns:p14="http://schemas.microsoft.com/office/powerpoint/2010/main" val="3332737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7126"/>
            <a:ext cx="5486400" cy="4117592"/>
          </a:xfrm>
        </p:spPr>
        <p:txBody>
          <a:bodyPr/>
          <a:lstStyle/>
          <a:p>
            <a:r>
              <a:rPr lang="en-GB" sz="1400" dirty="0"/>
              <a:t>Many people still lament the loss of historic buildings especially during the 1960s town centre redevelopment. </a:t>
            </a:r>
          </a:p>
          <a:p>
            <a:endParaRPr lang="en-GB" sz="1400" dirty="0"/>
          </a:p>
          <a:p>
            <a:r>
              <a:rPr lang="en-GB" sz="1400" dirty="0"/>
              <a:t>But many of those buildings were effectively slums - the real problem was what was built in their place. However the “precinct” was state of the art at the time – and in its early years was full of bustling shops. Could the developers, or councillors, have predicted that design tastes – and shopping habits - would change as much as they have? And this is most certainly not an Abingdon-only problem.</a:t>
            </a:r>
          </a:p>
          <a:p>
            <a:endParaRPr lang="en-GB" sz="1400" dirty="0"/>
          </a:p>
          <a:p>
            <a:r>
              <a:rPr lang="en-GB" sz="1400" dirty="0"/>
              <a:t>So how can we make sure the same mistakes are not made in future? The Town Council’s emerging  Abingdon Neighbourhood Plan and the Vale’s Joint Local Plan and Central Abingdon Regeneration Framework will all guide future developments in the town and the Friends are contributing to all of these. </a:t>
            </a:r>
          </a:p>
          <a:p>
            <a:endParaRPr lang="en-GB" sz="1400" dirty="0"/>
          </a:p>
          <a:p>
            <a:r>
              <a:rPr lang="en-GB" sz="1400" dirty="0"/>
              <a:t>We want to encourage the wider community to do the same – but sadly many do not believe they will be listened to, so don’t think it worth their while. </a:t>
            </a:r>
          </a:p>
        </p:txBody>
      </p:sp>
      <p:sp>
        <p:nvSpPr>
          <p:cNvPr id="4" name="Slide Number Placeholder 3"/>
          <p:cNvSpPr>
            <a:spLocks noGrp="1"/>
          </p:cNvSpPr>
          <p:nvPr>
            <p:ph type="sldNum" sz="quarter" idx="5"/>
          </p:nvPr>
        </p:nvSpPr>
        <p:spPr/>
        <p:txBody>
          <a:bodyPr/>
          <a:lstStyle/>
          <a:p>
            <a:fld id="{5F7B5B7C-A6C2-4F11-A74B-252DAC071F44}" type="slidenum">
              <a:rPr lang="en-GB" smtClean="0"/>
              <a:t>7</a:t>
            </a:fld>
            <a:endParaRPr lang="en-GB"/>
          </a:p>
        </p:txBody>
      </p:sp>
    </p:spTree>
    <p:extLst>
      <p:ext uri="{BB962C8B-B14F-4D97-AF65-F5344CB8AC3E}">
        <p14:creationId xmlns:p14="http://schemas.microsoft.com/office/powerpoint/2010/main" val="1626226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755650"/>
            <a:ext cx="5321300" cy="2994025"/>
          </a:xfrm>
        </p:spPr>
      </p:sp>
      <p:sp>
        <p:nvSpPr>
          <p:cNvPr id="3" name="Notes Placeholder 2"/>
          <p:cNvSpPr>
            <a:spLocks noGrp="1"/>
          </p:cNvSpPr>
          <p:nvPr>
            <p:ph type="body" idx="1"/>
          </p:nvPr>
        </p:nvSpPr>
        <p:spPr>
          <a:xfrm>
            <a:off x="768350" y="4036593"/>
            <a:ext cx="5549462" cy="4799758"/>
          </a:xfrm>
        </p:spPr>
        <p:txBody>
          <a:bodyPr/>
          <a:lstStyle/>
          <a:p>
            <a:r>
              <a:rPr lang="en-GB" sz="1400" dirty="0"/>
              <a:t>We try to engage constructively in discussions about civic matters – and to encourage others to do so – NIMBYISM and negativity don’t usually achieve results.</a:t>
            </a:r>
          </a:p>
          <a:p>
            <a:endParaRPr lang="en-GB" sz="1400" dirty="0"/>
          </a:p>
          <a:p>
            <a:r>
              <a:rPr lang="en-GB" sz="1400" dirty="0"/>
              <a:t>Abingdon has always had a lot of voluntary groups and several new ones have set up in recent years which are attracting a new generation of volunteers. We need to work with them to create a sum greater than its parts.</a:t>
            </a:r>
          </a:p>
          <a:p>
            <a:endParaRPr lang="en-GB" sz="1400" dirty="0"/>
          </a:p>
          <a:p>
            <a:r>
              <a:rPr lang="en-GB" sz="1400" dirty="0"/>
              <a:t>We need to work with Councils – albeit sometimes as “critical friends”: we have people with time, experience, skills – and long memories - which can supplement their resources, if they trust us.</a:t>
            </a:r>
          </a:p>
          <a:p>
            <a:endParaRPr lang="en-GB" sz="1400" dirty="0"/>
          </a:p>
          <a:p>
            <a:r>
              <a:rPr lang="en-GB" sz="1400" dirty="0"/>
              <a:t>And, as individuals, we need to know when it is time for us to retire gracefully and hand on the baton to others – we need new members!</a:t>
            </a:r>
          </a:p>
          <a:p>
            <a:endParaRPr lang="en-GB" sz="1400" dirty="0"/>
          </a:p>
          <a:p>
            <a:r>
              <a:rPr lang="en-GB" sz="1400" dirty="0"/>
              <a:t>Mr Etty said at that meeting 80 years ago: </a:t>
            </a:r>
            <a:r>
              <a:rPr lang="en-GB" sz="1400" dirty="0">
                <a:effectLst/>
                <a:ea typeface="Aptos" panose="020B0004020202020204" pitchFamily="34" charset="0"/>
                <a:cs typeface="Times New Roman" panose="02020603050405020304" pitchFamily="18" charset="0"/>
              </a:rPr>
              <a:t>“while it might seem out of place to consider the preservation of a few old buildings in one small town during a time of world-wide destruction, it </a:t>
            </a:r>
            <a:r>
              <a:rPr lang="en-GB" sz="1400" dirty="0">
                <a:ea typeface="Aptos" panose="020B0004020202020204" pitchFamily="34" charset="0"/>
                <a:cs typeface="Times New Roman" panose="02020603050405020304" pitchFamily="18" charset="0"/>
              </a:rPr>
              <a:t>i</a:t>
            </a:r>
            <a:r>
              <a:rPr lang="en-GB" sz="1400" dirty="0">
                <a:effectLst/>
                <a:ea typeface="Aptos" panose="020B0004020202020204" pitchFamily="34" charset="0"/>
                <a:cs typeface="Times New Roman" panose="02020603050405020304" pitchFamily="18" charset="0"/>
              </a:rPr>
              <a:t>s necessary to plan so that the children of the future might grow up amongst beautiful things.”  I can’t think of a better  reason for us to do what we do.</a:t>
            </a:r>
          </a:p>
          <a:p>
            <a:endParaRPr lang="en-GB" dirty="0"/>
          </a:p>
        </p:txBody>
      </p:sp>
      <p:sp>
        <p:nvSpPr>
          <p:cNvPr id="4" name="Slide Number Placeholder 3"/>
          <p:cNvSpPr>
            <a:spLocks noGrp="1"/>
          </p:cNvSpPr>
          <p:nvPr>
            <p:ph type="sldNum" sz="quarter" idx="5"/>
          </p:nvPr>
        </p:nvSpPr>
        <p:spPr/>
        <p:txBody>
          <a:bodyPr/>
          <a:lstStyle/>
          <a:p>
            <a:fld id="{5F7B5B7C-A6C2-4F11-A74B-252DAC071F44}" type="slidenum">
              <a:rPr lang="en-GB" smtClean="0"/>
              <a:t>8</a:t>
            </a:fld>
            <a:endParaRPr lang="en-GB"/>
          </a:p>
        </p:txBody>
      </p:sp>
    </p:spTree>
    <p:extLst>
      <p:ext uri="{BB962C8B-B14F-4D97-AF65-F5344CB8AC3E}">
        <p14:creationId xmlns:p14="http://schemas.microsoft.com/office/powerpoint/2010/main" val="1031497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39475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75738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13926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60989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11901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26263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42254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55118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14777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17243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9/19/2024</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15076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9/19/2024</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375141602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2.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jp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2.jp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2.jpg"/><Relationship Id="rId4" Type="http://schemas.openxmlformats.org/officeDocument/2006/relationships/image" Target="../media/image19.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jp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44DFB53-C7FE-4BC7-BA96-83262BE099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6008DDF-AD04-1E60-B7EB-9CFA8BEB6992}"/>
              </a:ext>
            </a:extLst>
          </p:cNvPr>
          <p:cNvPicPr>
            <a:picLocks noChangeAspect="1"/>
          </p:cNvPicPr>
          <p:nvPr/>
        </p:nvPicPr>
        <p:blipFill rotWithShape="1">
          <a:blip r:embed="rId3">
            <a:extLst>
              <a:ext uri="{28A0092B-C50C-407E-A947-70E740481C1C}">
                <a14:useLocalDpi xmlns:a14="http://schemas.microsoft.com/office/drawing/2010/main" val="0"/>
              </a:ext>
            </a:extLst>
          </a:blip>
          <a:srcRect l="123" r="1" b="1"/>
          <a:stretch/>
        </p:blipFill>
        <p:spPr>
          <a:xfrm>
            <a:off x="20" y="10"/>
            <a:ext cx="12191980" cy="6866457"/>
          </a:xfrm>
          <a:prstGeom prst="rect">
            <a:avLst/>
          </a:prstGeom>
        </p:spPr>
      </p:pic>
      <p:sp>
        <p:nvSpPr>
          <p:cNvPr id="27" name="Rectangle 26">
            <a:extLst>
              <a:ext uri="{FF2B5EF4-FFF2-40B4-BE49-F238E27FC236}">
                <a16:creationId xmlns:a16="http://schemas.microsoft.com/office/drawing/2014/main" id="{A7D5870E-E672-4599-965A-BEC1D0E65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20787"/>
            <a:ext cx="12192000" cy="4537214"/>
          </a:xfrm>
          <a:prstGeom prst="rect">
            <a:avLst/>
          </a:prstGeom>
          <a:gradFill flip="none" rotWithShape="1">
            <a:gsLst>
              <a:gs pos="0">
                <a:srgbClr val="000000">
                  <a:alpha val="0"/>
                </a:srgbClr>
              </a:gs>
              <a:gs pos="56000">
                <a:srgbClr val="000000">
                  <a:alpha val="46000"/>
                </a:srgbClr>
              </a:gs>
              <a:gs pos="100000">
                <a:srgbClr val="000000">
                  <a:alpha val="5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B105B4-97C6-D39F-DF64-20504A5ACD87}"/>
              </a:ext>
            </a:extLst>
          </p:cNvPr>
          <p:cNvSpPr>
            <a:spLocks noGrp="1"/>
          </p:cNvSpPr>
          <p:nvPr>
            <p:ph type="ctrTitle"/>
          </p:nvPr>
        </p:nvSpPr>
        <p:spPr>
          <a:xfrm>
            <a:off x="800099" y="2613893"/>
            <a:ext cx="6807331" cy="2552759"/>
          </a:xfrm>
        </p:spPr>
        <p:txBody>
          <a:bodyPr>
            <a:normAutofit/>
          </a:bodyPr>
          <a:lstStyle/>
          <a:p>
            <a:r>
              <a:rPr lang="en-GB">
                <a:solidFill>
                  <a:srgbClr val="FFFFFF"/>
                </a:solidFill>
              </a:rPr>
              <a:t>The Friends of Abingdon Civic Society</a:t>
            </a:r>
          </a:p>
        </p:txBody>
      </p:sp>
      <p:sp>
        <p:nvSpPr>
          <p:cNvPr id="3" name="Subtitle 2">
            <a:extLst>
              <a:ext uri="{FF2B5EF4-FFF2-40B4-BE49-F238E27FC236}">
                <a16:creationId xmlns:a16="http://schemas.microsoft.com/office/drawing/2014/main" id="{842E1F19-6E43-988D-CC2B-41900E0AD7B3}"/>
              </a:ext>
            </a:extLst>
          </p:cNvPr>
          <p:cNvSpPr>
            <a:spLocks noGrp="1"/>
          </p:cNvSpPr>
          <p:nvPr>
            <p:ph type="subTitle" idx="1"/>
          </p:nvPr>
        </p:nvSpPr>
        <p:spPr>
          <a:xfrm>
            <a:off x="800100" y="5395117"/>
            <a:ext cx="6807330" cy="777083"/>
          </a:xfrm>
        </p:spPr>
        <p:txBody>
          <a:bodyPr>
            <a:normAutofit/>
          </a:bodyPr>
          <a:lstStyle/>
          <a:p>
            <a:r>
              <a:rPr lang="en-GB" sz="2400" b="1" cap="none" dirty="0">
                <a:solidFill>
                  <a:srgbClr val="FFFFFF"/>
                </a:solidFill>
              </a:rPr>
              <a:t>Caring for our Past, Present and Future</a:t>
            </a:r>
          </a:p>
        </p:txBody>
      </p:sp>
      <p:pic>
        <p:nvPicPr>
          <p:cNvPr id="6" name="Picture 5" descr="A logo for a community&#10;&#10;Description automatically generated">
            <a:extLst>
              <a:ext uri="{FF2B5EF4-FFF2-40B4-BE49-F238E27FC236}">
                <a16:creationId xmlns:a16="http://schemas.microsoft.com/office/drawing/2014/main" id="{AC716404-3233-63E3-C056-9553C314E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spTree>
    <p:extLst>
      <p:ext uri="{BB962C8B-B14F-4D97-AF65-F5344CB8AC3E}">
        <p14:creationId xmlns:p14="http://schemas.microsoft.com/office/powerpoint/2010/main" val="386729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building&#10;&#10;Description automatically generated">
            <a:extLst>
              <a:ext uri="{FF2B5EF4-FFF2-40B4-BE49-F238E27FC236}">
                <a16:creationId xmlns:a16="http://schemas.microsoft.com/office/drawing/2014/main" id="{7E7F2330-DA69-26FA-CB66-FF6939AA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561" y="3225465"/>
            <a:ext cx="3921094" cy="2934285"/>
          </a:xfrm>
          <a:prstGeom prst="rect">
            <a:avLst/>
          </a:prstGeom>
        </p:spPr>
      </p:pic>
      <p:pic>
        <p:nvPicPr>
          <p:cNvPr id="4" name="Picture 3" descr="A logo for a community&#10;&#10;Description automatically generated">
            <a:extLst>
              <a:ext uri="{FF2B5EF4-FFF2-40B4-BE49-F238E27FC236}">
                <a16:creationId xmlns:a16="http://schemas.microsoft.com/office/drawing/2014/main" id="{B00642BB-581F-3A97-7206-B22C8AB80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pic>
        <p:nvPicPr>
          <p:cNvPr id="5" name="Picture 4" descr="A stone building with a courtyard&#10;&#10;Description automatically generated">
            <a:extLst>
              <a:ext uri="{FF2B5EF4-FFF2-40B4-BE49-F238E27FC236}">
                <a16:creationId xmlns:a16="http://schemas.microsoft.com/office/drawing/2014/main" id="{A845701E-F040-9AF5-F913-8ED4074E1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9560" y="250341"/>
            <a:ext cx="3921094" cy="2721459"/>
          </a:xfrm>
          <a:prstGeom prst="rect">
            <a:avLst/>
          </a:prstGeom>
        </p:spPr>
      </p:pic>
      <p:sp>
        <p:nvSpPr>
          <p:cNvPr id="2" name="Title 1">
            <a:extLst>
              <a:ext uri="{FF2B5EF4-FFF2-40B4-BE49-F238E27FC236}">
                <a16:creationId xmlns:a16="http://schemas.microsoft.com/office/drawing/2014/main" id="{90A2C0F2-5D2E-5410-0521-A8ACD5EEF05A}"/>
              </a:ext>
            </a:extLst>
          </p:cNvPr>
          <p:cNvSpPr>
            <a:spLocks noGrp="1"/>
          </p:cNvSpPr>
          <p:nvPr>
            <p:ph type="title"/>
          </p:nvPr>
        </p:nvSpPr>
        <p:spPr>
          <a:xfrm>
            <a:off x="3022600" y="354143"/>
            <a:ext cx="7281818" cy="574766"/>
          </a:xfrm>
        </p:spPr>
        <p:txBody>
          <a:bodyPr>
            <a:normAutofit fontScale="90000"/>
          </a:bodyPr>
          <a:lstStyle/>
          <a:p>
            <a:r>
              <a:rPr lang="en-GB" dirty="0"/>
              <a:t>The Past</a:t>
            </a:r>
          </a:p>
        </p:txBody>
      </p:sp>
      <p:pic>
        <p:nvPicPr>
          <p:cNvPr id="10" name="Picture 9" descr="A stone building with a street light&#10;&#10;Description automatically generated">
            <a:extLst>
              <a:ext uri="{FF2B5EF4-FFF2-40B4-BE49-F238E27FC236}">
                <a16:creationId xmlns:a16="http://schemas.microsoft.com/office/drawing/2014/main" id="{61B3BBB3-14B6-1A26-6DF9-FB9617828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554" y="939645"/>
            <a:ext cx="6981008" cy="5318863"/>
          </a:xfrm>
          <a:prstGeom prst="rect">
            <a:avLst/>
          </a:prstGeom>
        </p:spPr>
      </p:pic>
    </p:spTree>
    <p:extLst>
      <p:ext uri="{BB962C8B-B14F-4D97-AF65-F5344CB8AC3E}">
        <p14:creationId xmlns:p14="http://schemas.microsoft.com/office/powerpoint/2010/main" val="211666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etter to a mayor&#10;&#10;Description automatically generated">
            <a:extLst>
              <a:ext uri="{FF2B5EF4-FFF2-40B4-BE49-F238E27FC236}">
                <a16:creationId xmlns:a16="http://schemas.microsoft.com/office/drawing/2014/main" id="{D5818BB1-4698-9984-78BB-4532B1670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8" y="0"/>
            <a:ext cx="5535168" cy="5879230"/>
          </a:xfrm>
          <a:prstGeom prst="rect">
            <a:avLst/>
          </a:prstGeom>
        </p:spPr>
      </p:pic>
      <p:pic>
        <p:nvPicPr>
          <p:cNvPr id="7" name="Picture 6" descr="A row of houses by a river&#10;&#10;Description automatically generated">
            <a:extLst>
              <a:ext uri="{FF2B5EF4-FFF2-40B4-BE49-F238E27FC236}">
                <a16:creationId xmlns:a16="http://schemas.microsoft.com/office/drawing/2014/main" id="{09A093F5-57DB-BC52-DADE-F78567609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0419" y="548772"/>
            <a:ext cx="3717029" cy="3990571"/>
          </a:xfrm>
          <a:prstGeom prst="rect">
            <a:avLst/>
          </a:prstGeom>
        </p:spPr>
      </p:pic>
      <p:pic>
        <p:nvPicPr>
          <p:cNvPr id="2" name="Picture 1" descr="A logo for a community&#10;&#10;Description automatically generated">
            <a:extLst>
              <a:ext uri="{FF2B5EF4-FFF2-40B4-BE49-F238E27FC236}">
                <a16:creationId xmlns:a16="http://schemas.microsoft.com/office/drawing/2014/main" id="{E3653BBB-9BB0-FE43-805D-26CDF1FCA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pic>
        <p:nvPicPr>
          <p:cNvPr id="5" name="Picture 4" descr="A yellow cover with a drawing of a walkway&#10;&#10;Description automatically generated">
            <a:extLst>
              <a:ext uri="{FF2B5EF4-FFF2-40B4-BE49-F238E27FC236}">
                <a16:creationId xmlns:a16="http://schemas.microsoft.com/office/drawing/2014/main" id="{07DF4836-2766-AF11-364F-6A29664727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9372" y="3294382"/>
            <a:ext cx="2683142" cy="3182181"/>
          </a:xfrm>
          <a:prstGeom prst="rect">
            <a:avLst/>
          </a:prstGeom>
        </p:spPr>
      </p:pic>
    </p:spTree>
    <p:extLst>
      <p:ext uri="{BB962C8B-B14F-4D97-AF65-F5344CB8AC3E}">
        <p14:creationId xmlns:p14="http://schemas.microsoft.com/office/powerpoint/2010/main" val="268891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room with chairs in the middle of the stage&#10;&#10;Description automatically generated">
            <a:extLst>
              <a:ext uri="{FF2B5EF4-FFF2-40B4-BE49-F238E27FC236}">
                <a16:creationId xmlns:a16="http://schemas.microsoft.com/office/drawing/2014/main" id="{A8084C6C-3AC7-B1B1-1044-6EEFDE36A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56" y="593068"/>
            <a:ext cx="3629253" cy="2419502"/>
          </a:xfrm>
          <a:prstGeom prst="rect">
            <a:avLst/>
          </a:prstGeom>
        </p:spPr>
      </p:pic>
      <p:pic>
        <p:nvPicPr>
          <p:cNvPr id="2" name="Picture 1" descr="A logo for a community&#10;&#10;Description automatically generated">
            <a:extLst>
              <a:ext uri="{FF2B5EF4-FFF2-40B4-BE49-F238E27FC236}">
                <a16:creationId xmlns:a16="http://schemas.microsoft.com/office/drawing/2014/main" id="{7B2E0C79-28F5-C7D6-BCF4-F2CB45D97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pic>
        <p:nvPicPr>
          <p:cNvPr id="13" name="Picture 12" descr="A brick building with a street light and a car parked on the side&#10;&#10;Description automatically generated">
            <a:extLst>
              <a:ext uri="{FF2B5EF4-FFF2-40B4-BE49-F238E27FC236}">
                <a16:creationId xmlns:a16="http://schemas.microsoft.com/office/drawing/2014/main" id="{6AF3A53E-155F-9116-84F8-5CFA92300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535" y="3963425"/>
            <a:ext cx="4128429" cy="2747226"/>
          </a:xfrm>
          <a:prstGeom prst="rect">
            <a:avLst/>
          </a:prstGeom>
        </p:spPr>
      </p:pic>
      <p:pic>
        <p:nvPicPr>
          <p:cNvPr id="15" name="Picture 14" descr="A wall with a painting of people&#10;&#10;Description automatically generated">
            <a:extLst>
              <a:ext uri="{FF2B5EF4-FFF2-40B4-BE49-F238E27FC236}">
                <a16:creationId xmlns:a16="http://schemas.microsoft.com/office/drawing/2014/main" id="{10B1AA97-3456-311C-D4D2-DD36132F3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8425" y="3820886"/>
            <a:ext cx="3977229" cy="2982922"/>
          </a:xfrm>
          <a:prstGeom prst="rect">
            <a:avLst/>
          </a:prstGeom>
        </p:spPr>
      </p:pic>
      <p:pic>
        <p:nvPicPr>
          <p:cNvPr id="21" name="Picture 20" descr="A stone building with a door&#10;&#10;Description automatically generated">
            <a:extLst>
              <a:ext uri="{FF2B5EF4-FFF2-40B4-BE49-F238E27FC236}">
                <a16:creationId xmlns:a16="http://schemas.microsoft.com/office/drawing/2014/main" id="{0618FF1E-5EE3-64E6-CC2F-F883EAD85E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9422" y="3352779"/>
            <a:ext cx="2572837" cy="3430449"/>
          </a:xfrm>
          <a:prstGeom prst="rect">
            <a:avLst/>
          </a:prstGeom>
        </p:spPr>
      </p:pic>
      <p:pic>
        <p:nvPicPr>
          <p:cNvPr id="23" name="Picture 22" descr="A large stone building with a large chimney&#10;&#10;Description automatically generated">
            <a:extLst>
              <a:ext uri="{FF2B5EF4-FFF2-40B4-BE49-F238E27FC236}">
                <a16:creationId xmlns:a16="http://schemas.microsoft.com/office/drawing/2014/main" id="{974C78DA-39B4-2BDD-7C31-66D2259071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6930" y="426691"/>
            <a:ext cx="3775841" cy="2585879"/>
          </a:xfrm>
          <a:prstGeom prst="rect">
            <a:avLst/>
          </a:prstGeom>
        </p:spPr>
      </p:pic>
      <p:pic>
        <p:nvPicPr>
          <p:cNvPr id="4" name="Picture 3" descr="A stone plaque on a building&#10;&#10;Description automatically generated">
            <a:extLst>
              <a:ext uri="{FF2B5EF4-FFF2-40B4-BE49-F238E27FC236}">
                <a16:creationId xmlns:a16="http://schemas.microsoft.com/office/drawing/2014/main" id="{9EAFB331-62B8-5A2D-73C4-1DC6B78D76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70763" y="328303"/>
            <a:ext cx="2503127" cy="3337503"/>
          </a:xfrm>
          <a:prstGeom prst="rect">
            <a:avLst/>
          </a:prstGeom>
        </p:spPr>
      </p:pic>
      <p:pic>
        <p:nvPicPr>
          <p:cNvPr id="5" name="Picture 4" descr="A stone building with a gate&#10;&#10;Description automatically generated">
            <a:extLst>
              <a:ext uri="{FF2B5EF4-FFF2-40B4-BE49-F238E27FC236}">
                <a16:creationId xmlns:a16="http://schemas.microsoft.com/office/drawing/2014/main" id="{B58C5DA5-2793-5979-7BA9-01DD0B76A3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417" y="3352779"/>
            <a:ext cx="2041332" cy="2476006"/>
          </a:xfrm>
          <a:prstGeom prst="rect">
            <a:avLst/>
          </a:prstGeom>
        </p:spPr>
      </p:pic>
      <p:pic>
        <p:nvPicPr>
          <p:cNvPr id="7" name="Picture 6" descr="Close-up of a wooden staircase&#10;&#10;Description automatically generated">
            <a:extLst>
              <a:ext uri="{FF2B5EF4-FFF2-40B4-BE49-F238E27FC236}">
                <a16:creationId xmlns:a16="http://schemas.microsoft.com/office/drawing/2014/main" id="{53233F00-3908-6A8F-ED14-230A61CB64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80633" y="2159066"/>
            <a:ext cx="2696932" cy="2047217"/>
          </a:xfrm>
          <a:prstGeom prst="rect">
            <a:avLst/>
          </a:prstGeom>
        </p:spPr>
      </p:pic>
      <p:pic>
        <p:nvPicPr>
          <p:cNvPr id="11" name="Picture 10" descr="A brick archway in a building&#10;&#10;Description automatically generated">
            <a:extLst>
              <a:ext uri="{FF2B5EF4-FFF2-40B4-BE49-F238E27FC236}">
                <a16:creationId xmlns:a16="http://schemas.microsoft.com/office/drawing/2014/main" id="{E0D9F9E6-40C8-5F55-6716-521DAFADE8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6797" y="426691"/>
            <a:ext cx="2079172" cy="2747226"/>
          </a:xfrm>
          <a:prstGeom prst="rect">
            <a:avLst/>
          </a:prstGeom>
        </p:spPr>
      </p:pic>
    </p:spTree>
    <p:extLst>
      <p:ext uri="{BB962C8B-B14F-4D97-AF65-F5344CB8AC3E}">
        <p14:creationId xmlns:p14="http://schemas.microsoft.com/office/powerpoint/2010/main" val="211278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rick building with a fence and bushes&#10;&#10;Description automatically generated">
            <a:extLst>
              <a:ext uri="{FF2B5EF4-FFF2-40B4-BE49-F238E27FC236}">
                <a16:creationId xmlns:a16="http://schemas.microsoft.com/office/drawing/2014/main" id="{18CF2B7A-CE3F-3D17-C9C7-9FF3A349AAA7}"/>
              </a:ext>
            </a:extLst>
          </p:cNvPr>
          <p:cNvPicPr>
            <a:picLocks noChangeAspect="1"/>
          </p:cNvPicPr>
          <p:nvPr/>
        </p:nvPicPr>
        <p:blipFill rotWithShape="1">
          <a:blip r:embed="rId3">
            <a:extLst>
              <a:ext uri="{28A0092B-C50C-407E-A947-70E740481C1C}">
                <a14:useLocalDpi xmlns:a14="http://schemas.microsoft.com/office/drawing/2010/main" val="0"/>
              </a:ext>
            </a:extLst>
          </a:blip>
          <a:srcRect t="16155" r="2" b="8885"/>
          <a:stretch/>
        </p:blipFill>
        <p:spPr>
          <a:xfrm>
            <a:off x="169143" y="861515"/>
            <a:ext cx="3700262" cy="2080351"/>
          </a:xfrm>
          <a:prstGeom prst="rect">
            <a:avLst/>
          </a:prstGeom>
        </p:spPr>
      </p:pic>
      <p:pic>
        <p:nvPicPr>
          <p:cNvPr id="10" name="Picture 9" descr="A football goal on a field&#10;&#10;Description automatically generated">
            <a:extLst>
              <a:ext uri="{FF2B5EF4-FFF2-40B4-BE49-F238E27FC236}">
                <a16:creationId xmlns:a16="http://schemas.microsoft.com/office/drawing/2014/main" id="{EF3878D0-E01C-37DD-7384-E195636533A0}"/>
              </a:ext>
            </a:extLst>
          </p:cNvPr>
          <p:cNvPicPr>
            <a:picLocks noChangeAspect="1"/>
          </p:cNvPicPr>
          <p:nvPr/>
        </p:nvPicPr>
        <p:blipFill rotWithShape="1">
          <a:blip r:embed="rId4">
            <a:extLst>
              <a:ext uri="{28A0092B-C50C-407E-A947-70E740481C1C}">
                <a14:useLocalDpi xmlns:a14="http://schemas.microsoft.com/office/drawing/2010/main" val="0"/>
              </a:ext>
            </a:extLst>
          </a:blip>
          <a:srcRect t="231" r="2" b="15544"/>
          <a:stretch/>
        </p:blipFill>
        <p:spPr>
          <a:xfrm>
            <a:off x="8101078" y="603250"/>
            <a:ext cx="4089398" cy="2299137"/>
          </a:xfrm>
          <a:prstGeom prst="rect">
            <a:avLst/>
          </a:prstGeom>
        </p:spPr>
      </p:pic>
      <p:pic>
        <p:nvPicPr>
          <p:cNvPr id="2" name="Picture 1" descr="A logo for a community&#10;&#10;Description automatically generated">
            <a:extLst>
              <a:ext uri="{FF2B5EF4-FFF2-40B4-BE49-F238E27FC236}">
                <a16:creationId xmlns:a16="http://schemas.microsoft.com/office/drawing/2014/main" id="{7B2E0C79-28F5-C7D6-BCF4-F2CB45D97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pic>
        <p:nvPicPr>
          <p:cNvPr id="5" name="Picture 4" descr="A map of a housing development&#10;&#10;Description automatically generated">
            <a:extLst>
              <a:ext uri="{FF2B5EF4-FFF2-40B4-BE49-F238E27FC236}">
                <a16:creationId xmlns:a16="http://schemas.microsoft.com/office/drawing/2014/main" id="{CD8B4476-0134-676D-2084-971E29DDC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2616" y="3187701"/>
            <a:ext cx="4337260" cy="3067049"/>
          </a:xfrm>
          <a:prstGeom prst="rect">
            <a:avLst/>
          </a:prstGeom>
        </p:spPr>
      </p:pic>
      <p:pic>
        <p:nvPicPr>
          <p:cNvPr id="9" name="Picture 8" descr="A person sitting on the floor in a room with stained glass windows&#10;&#10;Description automatically generated">
            <a:extLst>
              <a:ext uri="{FF2B5EF4-FFF2-40B4-BE49-F238E27FC236}">
                <a16:creationId xmlns:a16="http://schemas.microsoft.com/office/drawing/2014/main" id="{22EF6F63-C3F4-B32C-AB45-5DC24A4FA7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5754" y="2941866"/>
            <a:ext cx="4089398" cy="3067049"/>
          </a:xfrm>
          <a:prstGeom prst="rect">
            <a:avLst/>
          </a:prstGeom>
        </p:spPr>
      </p:pic>
      <p:pic>
        <p:nvPicPr>
          <p:cNvPr id="4" name="Picture 3" descr="A building with trees in front of it&#10;&#10;Description automatically generated">
            <a:extLst>
              <a:ext uri="{FF2B5EF4-FFF2-40B4-BE49-F238E27FC236}">
                <a16:creationId xmlns:a16="http://schemas.microsoft.com/office/drawing/2014/main" id="{0B866D01-AF88-4BE5-EADF-810CC8580415}"/>
              </a:ext>
            </a:extLst>
          </p:cNvPr>
          <p:cNvPicPr>
            <a:picLocks noChangeAspect="1"/>
          </p:cNvPicPr>
          <p:nvPr/>
        </p:nvPicPr>
        <p:blipFill rotWithShape="1">
          <a:blip r:embed="rId8">
            <a:extLst>
              <a:ext uri="{28A0092B-C50C-407E-A947-70E740481C1C}">
                <a14:useLocalDpi xmlns:a14="http://schemas.microsoft.com/office/drawing/2010/main" val="0"/>
              </a:ext>
            </a:extLst>
          </a:blip>
          <a:srcRect t="1365" r="2" b="3"/>
          <a:stretch/>
        </p:blipFill>
        <p:spPr>
          <a:xfrm>
            <a:off x="60984" y="2657317"/>
            <a:ext cx="5976178" cy="3359920"/>
          </a:xfrm>
          <a:prstGeom prst="rect">
            <a:avLst/>
          </a:prstGeom>
        </p:spPr>
      </p:pic>
      <p:sp>
        <p:nvSpPr>
          <p:cNvPr id="3" name="Title 2">
            <a:extLst>
              <a:ext uri="{FF2B5EF4-FFF2-40B4-BE49-F238E27FC236}">
                <a16:creationId xmlns:a16="http://schemas.microsoft.com/office/drawing/2014/main" id="{CD2A1F16-CF10-883D-BECA-A40DA72AD6D0}"/>
              </a:ext>
            </a:extLst>
          </p:cNvPr>
          <p:cNvSpPr>
            <a:spLocks noGrp="1"/>
          </p:cNvSpPr>
          <p:nvPr>
            <p:ph type="title"/>
          </p:nvPr>
        </p:nvSpPr>
        <p:spPr>
          <a:xfrm>
            <a:off x="267643" y="0"/>
            <a:ext cx="3700262" cy="838200"/>
          </a:xfrm>
        </p:spPr>
        <p:txBody>
          <a:bodyPr/>
          <a:lstStyle/>
          <a:p>
            <a:r>
              <a:rPr lang="en-GB" dirty="0"/>
              <a:t>The Present</a:t>
            </a:r>
          </a:p>
        </p:txBody>
      </p:sp>
      <p:pic>
        <p:nvPicPr>
          <p:cNvPr id="8" name="Picture 7" descr="A pond with water and plants around it&#10;&#10;Description automatically generated">
            <a:extLst>
              <a:ext uri="{FF2B5EF4-FFF2-40B4-BE49-F238E27FC236}">
                <a16:creationId xmlns:a16="http://schemas.microsoft.com/office/drawing/2014/main" id="{FEA451E1-212F-1E5B-378A-7B0C77E20C34}"/>
              </a:ext>
            </a:extLst>
          </p:cNvPr>
          <p:cNvPicPr>
            <a:picLocks noChangeAspect="1"/>
          </p:cNvPicPr>
          <p:nvPr/>
        </p:nvPicPr>
        <p:blipFill rotWithShape="1">
          <a:blip r:embed="rId9">
            <a:extLst>
              <a:ext uri="{28A0092B-C50C-407E-A947-70E740481C1C}">
                <a14:useLocalDpi xmlns:a14="http://schemas.microsoft.com/office/drawing/2010/main" val="0"/>
              </a:ext>
            </a:extLst>
          </a:blip>
          <a:srcRect r="2" b="25040"/>
          <a:stretch/>
        </p:blipFill>
        <p:spPr>
          <a:xfrm>
            <a:off x="3869405" y="443664"/>
            <a:ext cx="3971373" cy="2232775"/>
          </a:xfrm>
          <a:prstGeom prst="rect">
            <a:avLst/>
          </a:prstGeom>
        </p:spPr>
      </p:pic>
    </p:spTree>
    <p:extLst>
      <p:ext uri="{BB962C8B-B14F-4D97-AF65-F5344CB8AC3E}">
        <p14:creationId xmlns:p14="http://schemas.microsoft.com/office/powerpoint/2010/main" val="64030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242F1C77-8ED2-57FF-6225-5A3BC160A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pic>
        <p:nvPicPr>
          <p:cNvPr id="21" name="Picture 20" descr="A group of people in a room&#10;&#10;Description automatically generated">
            <a:extLst>
              <a:ext uri="{FF2B5EF4-FFF2-40B4-BE49-F238E27FC236}">
                <a16:creationId xmlns:a16="http://schemas.microsoft.com/office/drawing/2014/main" id="{1EBE01A1-6BEC-B74E-F306-57DD3C831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66" y="0"/>
            <a:ext cx="3875521" cy="2906641"/>
          </a:xfrm>
          <a:prstGeom prst="rect">
            <a:avLst/>
          </a:prstGeom>
        </p:spPr>
      </p:pic>
      <p:pic>
        <p:nvPicPr>
          <p:cNvPr id="27" name="Picture 26" descr="A sign with balloons on the side of the road&#10;&#10;Description automatically generated">
            <a:extLst>
              <a:ext uri="{FF2B5EF4-FFF2-40B4-BE49-F238E27FC236}">
                <a16:creationId xmlns:a16="http://schemas.microsoft.com/office/drawing/2014/main" id="{DFACA0EA-EAA1-95BD-44B0-15FDFE13F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12842" y="2944279"/>
            <a:ext cx="4151850" cy="3113888"/>
          </a:xfrm>
          <a:prstGeom prst="rect">
            <a:avLst/>
          </a:prstGeom>
        </p:spPr>
      </p:pic>
      <p:pic>
        <p:nvPicPr>
          <p:cNvPr id="19" name="Picture 18" descr="A group of people standing on a brick street&#10;&#10;Description automatically generated">
            <a:extLst>
              <a:ext uri="{FF2B5EF4-FFF2-40B4-BE49-F238E27FC236}">
                <a16:creationId xmlns:a16="http://schemas.microsoft.com/office/drawing/2014/main" id="{B1C90975-A88A-1939-83E5-FC501A176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0210" y="-3185"/>
            <a:ext cx="4061005" cy="3044906"/>
          </a:xfrm>
          <a:prstGeom prst="rect">
            <a:avLst/>
          </a:prstGeom>
        </p:spPr>
      </p:pic>
      <p:pic>
        <p:nvPicPr>
          <p:cNvPr id="25" name="Picture 24" descr="A collage of buildings and a canal&#10;&#10;Description automatically generated">
            <a:extLst>
              <a:ext uri="{FF2B5EF4-FFF2-40B4-BE49-F238E27FC236}">
                <a16:creationId xmlns:a16="http://schemas.microsoft.com/office/drawing/2014/main" id="{297AAB20-DC39-C6F6-29B3-651B611E6D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8141" y="28408"/>
            <a:ext cx="3523682" cy="6829592"/>
          </a:xfrm>
          <a:prstGeom prst="rect">
            <a:avLst/>
          </a:prstGeom>
        </p:spPr>
      </p:pic>
      <p:pic>
        <p:nvPicPr>
          <p:cNvPr id="14" name="Picture 13" descr="A group of women in a room&#10;&#10;Description automatically generated">
            <a:extLst>
              <a:ext uri="{FF2B5EF4-FFF2-40B4-BE49-F238E27FC236}">
                <a16:creationId xmlns:a16="http://schemas.microsoft.com/office/drawing/2014/main" id="{7A1E201C-A593-F3C1-3679-6DC2370D1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632428"/>
            <a:ext cx="3940296" cy="3001192"/>
          </a:xfrm>
          <a:prstGeom prst="rect">
            <a:avLst/>
          </a:prstGeom>
        </p:spPr>
      </p:pic>
      <p:pic>
        <p:nvPicPr>
          <p:cNvPr id="29" name="Picture 28" descr="A logo with blue and white text&#10;&#10;Description automatically generated">
            <a:extLst>
              <a:ext uri="{FF2B5EF4-FFF2-40B4-BE49-F238E27FC236}">
                <a16:creationId xmlns:a16="http://schemas.microsoft.com/office/drawing/2014/main" id="{F2A313C3-FE24-99C5-8BEF-15C1DAF276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2582" y="4824844"/>
            <a:ext cx="3285559" cy="1617551"/>
          </a:xfrm>
          <a:prstGeom prst="rect">
            <a:avLst/>
          </a:prstGeom>
        </p:spPr>
      </p:pic>
    </p:spTree>
    <p:extLst>
      <p:ext uri="{BB962C8B-B14F-4D97-AF65-F5344CB8AC3E}">
        <p14:creationId xmlns:p14="http://schemas.microsoft.com/office/powerpoint/2010/main" val="2665651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242F1C77-8ED2-57FF-6225-5A3BC160A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grpSp>
        <p:nvGrpSpPr>
          <p:cNvPr id="3" name="Group 2">
            <a:extLst>
              <a:ext uri="{FF2B5EF4-FFF2-40B4-BE49-F238E27FC236}">
                <a16:creationId xmlns:a16="http://schemas.microsoft.com/office/drawing/2014/main" id="{25E2E0E3-8933-9656-0559-711B273EA9FA}"/>
              </a:ext>
            </a:extLst>
          </p:cNvPr>
          <p:cNvGrpSpPr>
            <a:grpSpLocks/>
          </p:cNvGrpSpPr>
          <p:nvPr/>
        </p:nvGrpSpPr>
        <p:grpSpPr>
          <a:xfrm>
            <a:off x="1760150" y="1244600"/>
            <a:ext cx="3535750" cy="2256054"/>
            <a:chOff x="0" y="0"/>
            <a:chExt cx="5731509" cy="4585334"/>
          </a:xfrm>
        </p:grpSpPr>
        <p:pic>
          <p:nvPicPr>
            <p:cNvPr id="4" name="Image 3" descr="A green square with white text  Description automatically generated ">
              <a:extLst>
                <a:ext uri="{FF2B5EF4-FFF2-40B4-BE49-F238E27FC236}">
                  <a16:creationId xmlns:a16="http://schemas.microsoft.com/office/drawing/2014/main" id="{AC37C02F-8162-3D70-498A-4B56DD343A36}"/>
                </a:ext>
              </a:extLst>
            </p:cNvPr>
            <p:cNvPicPr/>
            <p:nvPr/>
          </p:nvPicPr>
          <p:blipFill>
            <a:blip r:embed="rId4" cstate="print"/>
            <a:stretch>
              <a:fillRect/>
            </a:stretch>
          </p:blipFill>
          <p:spPr>
            <a:xfrm>
              <a:off x="0" y="0"/>
              <a:ext cx="5731509" cy="4585334"/>
            </a:xfrm>
            <a:prstGeom prst="rect">
              <a:avLst/>
            </a:prstGeom>
          </p:spPr>
        </p:pic>
        <p:pic>
          <p:nvPicPr>
            <p:cNvPr id="5" name="Image 4" descr="A white letter on a black background  Description automatically generated ">
              <a:extLst>
                <a:ext uri="{FF2B5EF4-FFF2-40B4-BE49-F238E27FC236}">
                  <a16:creationId xmlns:a16="http://schemas.microsoft.com/office/drawing/2014/main" id="{119F5D40-01DC-5BB9-11D2-054D77127271}"/>
                </a:ext>
              </a:extLst>
            </p:cNvPr>
            <p:cNvPicPr/>
            <p:nvPr/>
          </p:nvPicPr>
          <p:blipFill>
            <a:blip r:embed="rId5" cstate="print"/>
            <a:stretch>
              <a:fillRect/>
            </a:stretch>
          </p:blipFill>
          <p:spPr>
            <a:xfrm>
              <a:off x="800100" y="495251"/>
              <a:ext cx="4114452" cy="3365496"/>
            </a:xfrm>
            <a:prstGeom prst="rect">
              <a:avLst/>
            </a:prstGeom>
          </p:spPr>
        </p:pic>
      </p:grpSp>
      <p:pic>
        <p:nvPicPr>
          <p:cNvPr id="7" name="Picture 6" descr="A brochure of a city street&#10;&#10;Description automatically generated">
            <a:extLst>
              <a:ext uri="{FF2B5EF4-FFF2-40B4-BE49-F238E27FC236}">
                <a16:creationId xmlns:a16="http://schemas.microsoft.com/office/drawing/2014/main" id="{675DFA31-A059-3690-2BC9-6BE2A8DAA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263" y="1403407"/>
            <a:ext cx="3888073" cy="4730750"/>
          </a:xfrm>
          <a:prstGeom prst="rect">
            <a:avLst/>
          </a:prstGeom>
        </p:spPr>
      </p:pic>
      <p:pic>
        <p:nvPicPr>
          <p:cNvPr id="9" name="Picture 8" descr="A blue and white cover with a blue text&#10;&#10;Description automatically generated with medium confidence">
            <a:extLst>
              <a:ext uri="{FF2B5EF4-FFF2-40B4-BE49-F238E27FC236}">
                <a16:creationId xmlns:a16="http://schemas.microsoft.com/office/drawing/2014/main" id="{F85E41EA-3C07-A528-D94C-31608235D0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0150" y="3644270"/>
            <a:ext cx="4062800" cy="2913283"/>
          </a:xfrm>
          <a:prstGeom prst="rect">
            <a:avLst/>
          </a:prstGeom>
        </p:spPr>
      </p:pic>
      <p:sp>
        <p:nvSpPr>
          <p:cNvPr id="10" name="Title 9">
            <a:extLst>
              <a:ext uri="{FF2B5EF4-FFF2-40B4-BE49-F238E27FC236}">
                <a16:creationId xmlns:a16="http://schemas.microsoft.com/office/drawing/2014/main" id="{3F819AF3-349C-20F0-8DD3-0C499B8B1586}"/>
              </a:ext>
            </a:extLst>
          </p:cNvPr>
          <p:cNvSpPr>
            <a:spLocks noGrp="1"/>
          </p:cNvSpPr>
          <p:nvPr>
            <p:ph type="title"/>
          </p:nvPr>
        </p:nvSpPr>
        <p:spPr>
          <a:xfrm>
            <a:off x="1638299" y="253943"/>
            <a:ext cx="6985001" cy="546157"/>
          </a:xfrm>
        </p:spPr>
        <p:txBody>
          <a:bodyPr>
            <a:normAutofit fontScale="90000"/>
          </a:bodyPr>
          <a:lstStyle/>
          <a:p>
            <a:r>
              <a:rPr lang="en-GB" dirty="0"/>
              <a:t>The Future – never again?</a:t>
            </a:r>
          </a:p>
        </p:txBody>
      </p:sp>
    </p:spTree>
    <p:extLst>
      <p:ext uri="{BB962C8B-B14F-4D97-AF65-F5344CB8AC3E}">
        <p14:creationId xmlns:p14="http://schemas.microsoft.com/office/powerpoint/2010/main" val="1069030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242F1C77-8ED2-57FF-6225-5A3BC160A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4" y="5879230"/>
            <a:ext cx="1095079" cy="912822"/>
          </a:xfrm>
          <a:prstGeom prst="rect">
            <a:avLst/>
          </a:prstGeom>
        </p:spPr>
      </p:pic>
      <p:sp>
        <p:nvSpPr>
          <p:cNvPr id="4" name="Title 3">
            <a:extLst>
              <a:ext uri="{FF2B5EF4-FFF2-40B4-BE49-F238E27FC236}">
                <a16:creationId xmlns:a16="http://schemas.microsoft.com/office/drawing/2014/main" id="{63908BD4-BE35-5B50-0993-78DB1967DE00}"/>
              </a:ext>
            </a:extLst>
          </p:cNvPr>
          <p:cNvSpPr>
            <a:spLocks noGrp="1"/>
          </p:cNvSpPr>
          <p:nvPr>
            <p:ph type="title"/>
          </p:nvPr>
        </p:nvSpPr>
        <p:spPr>
          <a:xfrm>
            <a:off x="1802674" y="-97971"/>
            <a:ext cx="8046720" cy="1306286"/>
          </a:xfrm>
        </p:spPr>
        <p:txBody>
          <a:bodyPr/>
          <a:lstStyle/>
          <a:p>
            <a:r>
              <a:rPr lang="en-GB" dirty="0"/>
              <a:t>Where next for the Civic Society?</a:t>
            </a:r>
          </a:p>
        </p:txBody>
      </p:sp>
      <p:sp>
        <p:nvSpPr>
          <p:cNvPr id="5" name="Content Placeholder 4">
            <a:extLst>
              <a:ext uri="{FF2B5EF4-FFF2-40B4-BE49-F238E27FC236}">
                <a16:creationId xmlns:a16="http://schemas.microsoft.com/office/drawing/2014/main" id="{D93F4A64-CD99-8F1B-F36E-2ACFF5DF2DEA}"/>
              </a:ext>
            </a:extLst>
          </p:cNvPr>
          <p:cNvSpPr>
            <a:spLocks noGrp="1"/>
          </p:cNvSpPr>
          <p:nvPr>
            <p:ph idx="1"/>
          </p:nvPr>
        </p:nvSpPr>
        <p:spPr>
          <a:xfrm>
            <a:off x="1638300" y="1384663"/>
            <a:ext cx="8915402" cy="4809997"/>
          </a:xfrm>
        </p:spPr>
        <p:txBody>
          <a:bodyPr/>
          <a:lstStyle/>
          <a:p>
            <a:endParaRPr lang="en-GB" dirty="0"/>
          </a:p>
          <a:p>
            <a:endParaRPr lang="en-GB" dirty="0"/>
          </a:p>
          <a:p>
            <a:r>
              <a:rPr lang="en-GB" b="1" dirty="0"/>
              <a:t>Positive communication and engagement</a:t>
            </a:r>
          </a:p>
          <a:p>
            <a:r>
              <a:rPr lang="en-GB" b="1" dirty="0"/>
              <a:t>Harnessing the power of the community</a:t>
            </a:r>
          </a:p>
          <a:p>
            <a:r>
              <a:rPr lang="en-GB" b="1" dirty="0"/>
              <a:t>Constructive and collaborative relationships with the Councils </a:t>
            </a:r>
          </a:p>
          <a:p>
            <a:r>
              <a:rPr lang="en-GB" b="1" dirty="0"/>
              <a:t>The next generations</a:t>
            </a:r>
          </a:p>
          <a:p>
            <a:pPr lvl="1"/>
            <a:r>
              <a:rPr lang="en-GB" b="1" dirty="0"/>
              <a:t>Inspiring young people</a:t>
            </a:r>
          </a:p>
          <a:p>
            <a:pPr lvl="1"/>
            <a:r>
              <a:rPr lang="en-GB" b="1" dirty="0"/>
              <a:t>Passing on the volunteer baton to those able to carry it</a:t>
            </a:r>
          </a:p>
          <a:p>
            <a:pPr marL="274320" lvl="1" indent="0">
              <a:buNone/>
            </a:pPr>
            <a:endParaRPr lang="en-GB" dirty="0"/>
          </a:p>
        </p:txBody>
      </p:sp>
    </p:spTree>
    <p:extLst>
      <p:ext uri="{BB962C8B-B14F-4D97-AF65-F5344CB8AC3E}">
        <p14:creationId xmlns:p14="http://schemas.microsoft.com/office/powerpoint/2010/main" val="2472510061"/>
      </p:ext>
    </p:extLst>
  </p:cSld>
  <p:clrMapOvr>
    <a:masterClrMapping/>
  </p:clrMapOvr>
</p:sld>
</file>

<file path=ppt/theme/theme1.xml><?xml version="1.0" encoding="utf-8"?>
<a:theme xmlns:a="http://schemas.openxmlformats.org/drawingml/2006/main" name="Encase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974</TotalTime>
  <Words>1242</Words>
  <Application>Microsoft Office PowerPoint</Application>
  <PresentationFormat>Widescreen</PresentationFormat>
  <Paragraphs>87</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Arial</vt:lpstr>
      <vt:lpstr>Avenir Next LT Pro</vt:lpstr>
      <vt:lpstr>Avenir Next LT Pro Light</vt:lpstr>
      <vt:lpstr>EncaseVTI</vt:lpstr>
      <vt:lpstr>The Friends of Abingdon Civic Society</vt:lpstr>
      <vt:lpstr>The Past</vt:lpstr>
      <vt:lpstr>PowerPoint Presentation</vt:lpstr>
      <vt:lpstr>PowerPoint Presentation</vt:lpstr>
      <vt:lpstr>The Present</vt:lpstr>
      <vt:lpstr>PowerPoint Presentation</vt:lpstr>
      <vt:lpstr>The Future – never again?</vt:lpstr>
      <vt:lpstr>Where next for the Civic Society?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Hester Hand</dc:creator>
  <cp:lastModifiedBy>Hester Hand</cp:lastModifiedBy>
  <cp:revision>27</cp:revision>
  <cp:lastPrinted>2024-06-27T16:31:31Z</cp:lastPrinted>
  <dcterms:created xsi:type="dcterms:W3CDTF">2024-06-20T09:58:06Z</dcterms:created>
  <dcterms:modified xsi:type="dcterms:W3CDTF">2024-09-19T10:30:47Z</dcterms:modified>
</cp:coreProperties>
</file>